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311" r:id="rId4"/>
    <p:sldId id="316" r:id="rId5"/>
    <p:sldId id="260" r:id="rId6"/>
    <p:sldId id="321" r:id="rId7"/>
    <p:sldId id="320" r:id="rId8"/>
    <p:sldId id="324" r:id="rId9"/>
    <p:sldId id="262" r:id="rId10"/>
    <p:sldId id="263" r:id="rId11"/>
    <p:sldId id="264" r:id="rId12"/>
    <p:sldId id="315" r:id="rId13"/>
    <p:sldId id="266" r:id="rId14"/>
    <p:sldId id="313" r:id="rId15"/>
    <p:sldId id="265" r:id="rId16"/>
    <p:sldId id="318" r:id="rId17"/>
    <p:sldId id="319" r:id="rId18"/>
    <p:sldId id="267" r:id="rId19"/>
    <p:sldId id="271" r:id="rId20"/>
    <p:sldId id="268" r:id="rId21"/>
    <p:sldId id="269" r:id="rId22"/>
    <p:sldId id="270" r:id="rId23"/>
    <p:sldId id="273" r:id="rId24"/>
    <p:sldId id="328" r:id="rId25"/>
    <p:sldId id="329" r:id="rId26"/>
    <p:sldId id="330" r:id="rId27"/>
    <p:sldId id="284" r:id="rId28"/>
    <p:sldId id="32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795" autoAdjust="0"/>
  </p:normalViewPr>
  <p:slideViewPr>
    <p:cSldViewPr>
      <p:cViewPr>
        <p:scale>
          <a:sx n="50" d="100"/>
          <a:sy n="50" d="100"/>
        </p:scale>
        <p:origin x="-1085" y="-72"/>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2/26/2017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t>
            </a:r>
            <a:r>
              <a:rPr lang="en-US" dirty="0" smtClean="0">
                <a:latin typeface="Times New Roman" panose="02020603050405020304" pitchFamily="18" charset="0"/>
                <a:cs typeface="Times New Roman" panose="02020603050405020304" pitchFamily="18" charset="0"/>
              </a:rPr>
              <a:t>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variants/genes is acceptable.</a:t>
            </a:r>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a:t>
            </a:r>
            <a:r>
              <a:rPr lang="en-US" dirty="0" smtClean="0"/>
              <a:t>on OBAN model, extend with qualifiers for n-</a:t>
            </a:r>
            <a:r>
              <a:rPr lang="en-US" dirty="0" err="1" smtClean="0"/>
              <a:t>ary</a:t>
            </a:r>
            <a:r>
              <a:rPr lang="en-US" dirty="0" smtClean="0"/>
              <a:t> </a:t>
            </a:r>
            <a:r>
              <a:rPr lang="en-US" dirty="0" smtClean="0"/>
              <a:t>relationships.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a:t>
            </a:r>
            <a:r>
              <a:rPr lang="en-US" baseline="0" dirty="0" smtClean="0"/>
              <a:t>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22</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Very outdated</a:t>
            </a:r>
            <a:r>
              <a:rPr lang="en-US" baseline="0" dirty="0" smtClean="0"/>
              <a:t> – need to update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25</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locus that 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27</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Unified view of the full genotype partonomy, with definitions and examples for each level</a:t>
            </a:r>
            <a:r>
              <a:rPr lang="en-US" dirty="0" smtClean="0"/>
              <a:t>. https://zfin.org/ZDB-GENO-161227-1</a:t>
            </a:r>
            <a:endParaRPr lang="en-US" dirty="0" smtClean="0"/>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7</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a:t>
            </a:r>
            <a:r>
              <a:rPr lang="en-US" baseline="0" dirty="0" smtClean="0"/>
              <a:t>matter </a:t>
            </a:r>
            <a:r>
              <a:rPr lang="en-US" baseline="0" dirty="0" smtClean="0"/>
              <a:t>to biologists when assessing the causal elements behind a phenotype</a:t>
            </a:r>
            <a:r>
              <a:rPr lang="en-US" baseline="0" dirty="0" smtClean="0"/>
              <a:t>.</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9</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2/26/2017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2/26/2017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2/26/2017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2/26/2017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2/26/2017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2/26/2017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MGI/2-27-17%20MGI.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Flybase/2-27-17%20Flybas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narch-initiative/dipper/blob/master/docs/ZFIN/2-27-17%20ZFIN%20Jax.jp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76200"/>
            <a:ext cx="8458200" cy="1143000"/>
          </a:xfrm>
        </p:spPr>
        <p:txBody>
          <a:bodyPr>
            <a:no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1: Phenotype Annotation Diversity</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8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8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230368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430495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81523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60947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4353374"/>
            <a:ext cx="995530" cy="694992"/>
          </a:xfrm>
          <a:prstGeom prst="rect">
            <a:avLst/>
          </a:prstGeom>
        </p:spPr>
      </p:pic>
      <p:cxnSp>
        <p:nvCxnSpPr>
          <p:cNvPr id="29" name="Straight Arrow Connector 28"/>
          <p:cNvCxnSpPr/>
          <p:nvPr/>
        </p:nvCxnSpPr>
        <p:spPr>
          <a:xfrm>
            <a:off x="2707213" y="479785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59532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86143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309762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39843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40113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310090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85256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528022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90238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900752"/>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40757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214156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431258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41152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35256"/>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a:t>
            </a:r>
            <a:r>
              <a:rPr lang="en-US" sz="1400" dirty="0" smtClean="0">
                <a:latin typeface="Times New Roman" panose="02020603050405020304" pitchFamily="18" charset="0"/>
                <a:cs typeface="Times New Roman" panose="02020603050405020304" pitchFamily="18" charset="0"/>
              </a:rPr>
              <a:t>ere it </a:t>
            </a:r>
            <a:r>
              <a:rPr lang="en-US" sz="1400" dirty="0" smtClean="0">
                <a:latin typeface="Times New Roman" panose="02020603050405020304" pitchFamily="18" charset="0"/>
                <a:cs typeface="Times New Roman" panose="02020603050405020304" pitchFamily="18" charset="0"/>
              </a:rPr>
              <a:t>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a:t>
            </a:r>
            <a:r>
              <a:rPr lang="en-US" sz="3000" dirty="0" smtClean="0">
                <a:solidFill>
                  <a:srgbClr val="002776"/>
                </a:solidFill>
                <a:latin typeface="Times New Roman" panose="02020603050405020304" pitchFamily="18" charset="0"/>
                <a:cs typeface="Times New Roman" panose="02020603050405020304" pitchFamily="18" charset="0"/>
              </a:rPr>
              <a:t>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a:t>
            </a:r>
            <a:r>
              <a:rPr lang="en-US" sz="1400" u="sng" dirty="0" smtClean="0">
                <a:latin typeface="Times New Roman" panose="02020603050405020304" pitchFamily="18" charset="0"/>
                <a:cs typeface="Times New Roman" panose="02020603050405020304" pitchFamily="18" charset="0"/>
              </a:rPr>
              <a: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a:t>
            </a:r>
            <a:r>
              <a:rPr lang="en-US" sz="1600" i="1" dirty="0" smtClean="0">
                <a:latin typeface="Times New Roman" panose="02020603050405020304" pitchFamily="18" charset="0"/>
                <a:cs typeface="Times New Roman" panose="02020603050405020304" pitchFamily="18" charset="0"/>
              </a:rPr>
              <a:t>[TL</a:t>
            </a:r>
            <a:r>
              <a:rPr lang="en-US" sz="1600" i="1" dirty="0" smtClean="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09954" y="6096000"/>
            <a:ext cx="615553" cy="307777"/>
          </a:xfrm>
          <a:prstGeom prst="rect">
            <a:avLst/>
          </a:prstGeom>
          <a:noFill/>
        </p:spPr>
        <p:txBody>
          <a:bodyPr wrap="none" rtlCol="0">
            <a:spAutoFit/>
          </a:bodyPr>
          <a:lstStyle/>
          <a:p>
            <a:r>
              <a:rPr lang="en-US" sz="1400" b="1" dirty="0" smtClean="0"/>
              <a:t>genes</a:t>
            </a:r>
            <a:endParaRPr lang="en-US" sz="1400" b="1" dirty="0"/>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a:t>
            </a:r>
            <a:r>
              <a:rPr lang="en-US" sz="3000" dirty="0" smtClean="0">
                <a:solidFill>
                  <a:srgbClr val="002776"/>
                </a:solidFill>
                <a:latin typeface="Times New Roman" panose="02020603050405020304" pitchFamily="18" charset="0"/>
                <a:cs typeface="Times New Roman" panose="02020603050405020304" pitchFamily="18" charset="0"/>
              </a:rPr>
              <a:t>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t>
            </a:r>
            <a:r>
              <a:rPr lang="en-US" sz="2400" dirty="0" smtClean="0">
                <a:latin typeface="Times New Roman" panose="02020603050405020304" pitchFamily="18" charset="0"/>
                <a:cs typeface="Times New Roman" panose="02020603050405020304" pitchFamily="18" charset="0"/>
              </a:rPr>
              <a:t>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smtClean="0">
                <a:latin typeface="Times New Roman" panose="02020603050405020304" pitchFamily="18" charset="0"/>
                <a:cs typeface="Times New Roman" panose="02020603050405020304" pitchFamily="18" charset="0"/>
              </a:rPr>
              <a:t>cypher, OWL reasoning (property chains, SWRL rules), programmatic)</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a:t>
            </a:r>
            <a:r>
              <a:rPr lang="en-US" sz="3600" dirty="0" smtClean="0">
                <a:solidFill>
                  <a:srgbClr val="002776"/>
                </a:solidFill>
                <a:cs typeface="Times New Roman" panose="02020603050405020304" pitchFamily="18" charset="0"/>
              </a:rPr>
              <a:t>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7008486" y="3009088"/>
            <a:ext cx="1830714" cy="1815882"/>
          </a:xfrm>
          <a:prstGeom prst="rect">
            <a:avLst/>
          </a:prstGeom>
        </p:spPr>
        <p:txBody>
          <a:bodyPr wrap="square">
            <a:spAutoFit/>
          </a:bodyPr>
          <a:lstStyle/>
          <a:p>
            <a:pPr algn="ctr"/>
            <a:r>
              <a:rPr lang="en-US" sz="1400" i="1" dirty="0" smtClean="0">
                <a:solidFill>
                  <a:srgbClr val="C00000"/>
                </a:solidFill>
                <a:latin typeface="Times New Roman" panose="02020603050405020304" pitchFamily="18" charset="0"/>
                <a:cs typeface="Times New Roman" panose="02020603050405020304" pitchFamily="18" charset="0"/>
              </a:rPr>
              <a:t>Specifics of model here are outdated, but high level view of domains is accurate. </a:t>
            </a:r>
            <a:r>
              <a:rPr lang="en-US" sz="1400" dirty="0"/>
              <a:t>Updated complete global model diagrams </a:t>
            </a:r>
            <a:r>
              <a:rPr lang="en-US" sz="1400" dirty="0">
                <a:hlinkClick r:id="rId4"/>
              </a:rPr>
              <a:t>here</a:t>
            </a:r>
            <a:r>
              <a:rPr lang="en-US" sz="1400" dirty="0"/>
              <a:t>. </a:t>
            </a:r>
          </a:p>
          <a:p>
            <a:pPr algn="ctr"/>
            <a:endParaRPr lang="en-US" sz="14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a:t>
            </a:r>
            <a:r>
              <a:rPr lang="en-US" dirty="0" smtClean="0"/>
              <a:t>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and features variant in their </a:t>
            </a:r>
            <a:r>
              <a:rPr lang="en-US" sz="1800" u="sng" dirty="0" smtClean="0">
                <a:latin typeface="Times New Roman" panose="02020603050405020304" pitchFamily="18" charset="0"/>
                <a:cs typeface="Times New Roman" panose="02020603050405020304" pitchFamily="18" charset="0"/>
              </a:rPr>
              <a:t>expression</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a:t>
            </a:r>
            <a:r>
              <a:rPr lang="en-US" sz="2400" dirty="0" smtClean="0">
                <a:latin typeface="Times New Roman" panose="02020603050405020304" pitchFamily="18" charset="0"/>
                <a:cs typeface="Times New Roman" panose="02020603050405020304" pitchFamily="18" charset="0"/>
              </a:rPr>
              <a:t>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a:t>
            </a:r>
            <a:r>
              <a:rPr lang="en-US" sz="1800" dirty="0" smtClean="0">
                <a:latin typeface="Times New Roman" panose="02020603050405020304" pitchFamily="18" charset="0"/>
                <a:cs typeface="Times New Roman" panose="02020603050405020304" pitchFamily="18" charset="0"/>
              </a:rPr>
              <a:t>, genomic </a:t>
            </a:r>
            <a:r>
              <a:rPr lang="en-US" sz="1800" dirty="0" smtClean="0">
                <a:latin typeface="Times New Roman" panose="02020603050405020304" pitchFamily="18" charset="0"/>
                <a:cs typeface="Times New Roman" panose="02020603050405020304" pitchFamily="18" charset="0"/>
              </a:rPr>
              <a:t>position, copy number, etc.</a:t>
            </a:r>
            <a:endParaRPr lang="en-US" sz="1800" dirty="0" smtClean="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a:t>
            </a:r>
            <a:r>
              <a:rPr lang="en-US" sz="2400" dirty="0" smtClean="0">
                <a:latin typeface="Times New Roman" panose="02020603050405020304" pitchFamily="18" charset="0"/>
                <a:cs typeface="Times New Roman" panose="02020603050405020304" pitchFamily="18" charset="0"/>
              </a:rPr>
              <a:t>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endParaRPr lang="en-US" sz="1800" dirty="0" smtClean="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a:t>
            </a:r>
            <a:r>
              <a:rPr lang="en-US" sz="2400" dirty="0" smtClean="0">
                <a:latin typeface="Times New Roman" panose="02020603050405020304" pitchFamily="18" charset="0"/>
                <a:cs typeface="Times New Roman" panose="02020603050405020304" pitchFamily="18" charset="0"/>
              </a:rPr>
              <a:t>relationships to  </a:t>
            </a:r>
            <a:r>
              <a:rPr lang="en-US" sz="2400" dirty="0" smtClean="0">
                <a:latin typeface="Times New Roman" panose="02020603050405020304" pitchFamily="18" charset="0"/>
                <a:cs typeface="Times New Roman" panose="02020603050405020304" pitchFamily="18" charset="0"/>
              </a:rPr>
              <a:t>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27463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C:\Users\brushm\AppData\Roaming\PixelMetrics\CaptureWiz\Temp\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1547812"/>
            <a:ext cx="8554584" cy="40243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a:t>
            </a:r>
            <a:r>
              <a:rPr lang="en-US" dirty="0" smtClean="0">
                <a:solidFill>
                  <a:srgbClr val="002776"/>
                </a:solidFill>
              </a:rPr>
              <a:t>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sers\brushm\AppData\Roaming\PixelMetrics\CaptureWiz\Temp\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718" y="1158240"/>
            <a:ext cx="5679282" cy="5279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71600" y="1767840"/>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244" y="4872990"/>
            <a:ext cx="4123556"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53268"/>
            <a:ext cx="7618674" cy="50383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7240" y="250063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5246742"/>
            <a:ext cx="3132956" cy="123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90750" y="3244334"/>
            <a:ext cx="4762500" cy="369332"/>
          </a:xfrm>
          <a:prstGeom prst="rect">
            <a:avLst/>
          </a:prstGeom>
        </p:spPr>
        <p:txBody>
          <a:bodyPr wrap="square">
            <a:spAutoFit/>
          </a:bodyPr>
          <a:lstStyle/>
          <a:p>
            <a:pPr algn="ctr"/>
            <a:r>
              <a:rPr lang="en-US" dirty="0" smtClean="0">
                <a:solidFill>
                  <a:srgbClr val="C00000"/>
                </a:solidFill>
              </a:rPr>
              <a:t>See jpg version of several examples  </a:t>
            </a:r>
            <a:r>
              <a:rPr lang="en-US" dirty="0" smtClean="0">
                <a:solidFill>
                  <a:srgbClr val="C00000"/>
                </a:solidFill>
                <a:hlinkClick r:id="rId3"/>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772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(Intrinsic) 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a:t>
            </a:r>
            <a:r>
              <a:rPr lang="en-US" sz="2000" dirty="0"/>
              <a:t>gene </a:t>
            </a:r>
            <a:r>
              <a:rPr lang="en-US" sz="2000" dirty="0" smtClean="0"/>
              <a:t>locus (region) 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Allele: </a:t>
            </a:r>
            <a:r>
              <a:rPr lang="en-US" sz="2000" dirty="0"/>
              <a:t>An sequence variant of a defined genetic locus that contains a 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allele: </a:t>
            </a:r>
            <a:r>
              <a:rPr lang="en-US" sz="2000" dirty="0" smtClean="0"/>
              <a:t>An allele of a gene locus</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Concepts for AGR Associations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endParaRPr lang="en-US" sz="2000" dirty="0"/>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Concepts for AGR Associations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a:t>
            </a:r>
            <a:r>
              <a:rPr lang="en-US" sz="2400" dirty="0" smtClean="0">
                <a:latin typeface="Times New Roman" panose="02020603050405020304" pitchFamily="18" charset="0"/>
                <a:cs typeface="Times New Roman" panose="02020603050405020304" pitchFamily="18" charset="0"/>
              </a:rPr>
              <a:t>,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a:t>
            </a:r>
            <a:r>
              <a:rPr lang="en-US" sz="2800" b="1" dirty="0" smtClean="0">
                <a:latin typeface="Times New Roman" panose="02020603050405020304" pitchFamily="18" charset="0"/>
                <a:cs typeface="Times New Roman" panose="02020603050405020304" pitchFamily="18" charset="0"/>
              </a:rPr>
              <a:t>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a:t>
            </a:r>
            <a:r>
              <a:rPr lang="en-US" sz="2400" dirty="0" smtClean="0">
                <a:latin typeface="Times New Roman" panose="02020603050405020304" pitchFamily="18" charset="0"/>
                <a:cs typeface="Times New Roman" panose="02020603050405020304" pitchFamily="18" charset="0"/>
              </a:rPr>
              <a:t>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endParaRPr lang="en-US" sz="2000" dirty="0" smtClean="0">
              <a:latin typeface="Times New Roman" panose="02020603050405020304" pitchFamily="18" charset="0"/>
              <a:cs typeface="Times New Roman" panose="02020603050405020304" pitchFamily="18" charset="0"/>
            </a:endParaRP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a:t>
            </a:r>
            <a:r>
              <a:rPr lang="en-US" sz="2000" dirty="0" smtClean="0">
                <a:latin typeface="Times New Roman" panose="02020603050405020304" pitchFamily="18" charset="0"/>
                <a:cs typeface="Times New Roman" panose="02020603050405020304" pitchFamily="18" charset="0"/>
              </a:rPr>
              <a:t>genotype </a:t>
            </a:r>
            <a:r>
              <a:rPr lang="en-US" sz="2000" dirty="0" smtClean="0">
                <a:latin typeface="Times New Roman" panose="02020603050405020304" pitchFamily="18" charset="0"/>
                <a:cs typeface="Times New Roman" panose="02020603050405020304" pitchFamily="18" charset="0"/>
              </a:rPr>
              <a:t>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t>
            </a:r>
            <a:r>
              <a:rPr lang="en-US" sz="2400" u="sng" dirty="0" smtClean="0">
                <a:latin typeface="Times New Roman" panose="02020603050405020304" pitchFamily="18" charset="0"/>
                <a:cs typeface="Times New Roman" panose="02020603050405020304" pitchFamily="18" charset="0"/>
              </a:rPr>
              <a:t>Annotation</a:t>
            </a:r>
            <a:r>
              <a:rPr lang="en-US" sz="2400" dirty="0" smtClean="0">
                <a:latin typeface="Times New Roman" panose="02020603050405020304" pitchFamily="18" charset="0"/>
                <a:cs typeface="Times New Roman" panose="02020603050405020304" pitchFamily="18" charset="0"/>
              </a:rPr>
              <a:t>: provide terms for annotation of curated variant </a:t>
            </a:r>
            <a:r>
              <a:rPr lang="en-US" sz="2400" dirty="0" smtClean="0">
                <a:latin typeface="Times New Roman" panose="02020603050405020304" pitchFamily="18" charset="0"/>
                <a:cs typeface="Times New Roman" panose="02020603050405020304" pitchFamily="18" charset="0"/>
              </a:rPr>
              <a:t>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Core Genotype </a:t>
            </a:r>
            <a:r>
              <a:rPr lang="en-US" sz="3500" b="0" dirty="0" smtClean="0">
                <a:solidFill>
                  <a:srgbClr val="002776"/>
                </a:solidFill>
                <a:latin typeface="Times New Roman" panose="02020603050405020304" pitchFamily="18" charset="0"/>
                <a:cs typeface="Times New Roman" panose="02020603050405020304" pitchFamily="18" charset="0"/>
              </a:rPr>
              <a:t>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44623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44296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3615501" y="5292432"/>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a:t>
            </a:r>
            <a:r>
              <a:rPr lang="en-US" sz="1600" dirty="0" smtClean="0">
                <a:latin typeface="Times New Roman" panose="02020603050405020304" pitchFamily="18" charset="0"/>
                <a:cs typeface="Times New Roman" panose="02020603050405020304" pitchFamily="18" charset="0"/>
              </a:rPr>
              <a:t>intrinsic) 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331090" y="6365544"/>
            <a:ext cx="846738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fgf3 locus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Core Genotype </a:t>
            </a:r>
            <a:r>
              <a:rPr lang="en-US" sz="3600" dirty="0" smtClean="0">
                <a:solidFill>
                  <a:srgbClr val="002776"/>
                </a:solidFill>
                <a:latin typeface="Times New Roman" panose="02020603050405020304" pitchFamily="18" charset="0"/>
                <a:cs typeface="Times New Roman" panose="02020603050405020304" pitchFamily="18" charset="0"/>
              </a:rPr>
              <a:t>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variation </a:t>
            </a:r>
            <a:r>
              <a:rPr lang="en-US" sz="1800" dirty="0" smtClean="0">
                <a:latin typeface="Times New Roman" panose="02020603050405020304" pitchFamily="18" charset="0"/>
                <a:cs typeface="Times New Roman" panose="02020603050405020304" pitchFamily="18" charset="0"/>
              </a:rPr>
              <a:t>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2400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362200"/>
            <a:ext cx="31242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single locus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352800"/>
            <a:ext cx="2131231"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for a single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3" y="6019800"/>
            <a:ext cx="2422888"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fgf3</a:t>
            </a:r>
            <a:r>
              <a:rPr lang="en-US" sz="1600" i="1" baseline="30000" dirty="0" smtClean="0">
                <a:latin typeface="Times New Roman" panose="02020603050405020304" pitchFamily="18" charset="0"/>
                <a:cs typeface="Times New Roman" panose="02020603050405020304" pitchFamily="18" charset="0"/>
              </a:rPr>
              <a:t>t24149 / +</a:t>
            </a:r>
            <a:r>
              <a:rPr lang="en-US" sz="1600" i="1" dirty="0" smtClean="0">
                <a:latin typeface="Times New Roman" panose="02020603050405020304" pitchFamily="18" charset="0"/>
                <a:cs typeface="Times New Roman" panose="02020603050405020304" pitchFamily="18" charset="0"/>
              </a:rPr>
              <a:t> (AB</a:t>
            </a:r>
            <a:r>
              <a:rPr lang="en-US" sz="1600" i="1" dirty="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 / +</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a:t>
            </a:r>
            <a:r>
              <a:rPr lang="en-US" sz="1600" i="1" baseline="30000"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      |     </a:t>
            </a:r>
            <a:r>
              <a:rPr lang="en-US" sz="1600" i="1" dirty="0" smtClean="0">
                <a:latin typeface="Times New Roman" panose="02020603050405020304" pitchFamily="18" charset="0"/>
                <a:cs typeface="Times New Roman" panose="02020603050405020304" pitchFamily="18" charset="0"/>
              </a:rPr>
              <a:t>t29149</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    |    </a:t>
            </a:r>
            <a:r>
              <a:rPr lang="en-US" sz="1600" i="1" dirty="0" smtClean="0">
                <a:latin typeface="Times New Roman" panose="02020603050405020304" pitchFamily="18" charset="0"/>
                <a:cs typeface="Times New Roman" panose="02020603050405020304" pitchFamily="18" charset="0"/>
              </a:rPr>
              <a:t>fgf3</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fgf3</a:t>
            </a:r>
            <a:r>
              <a:rPr lang="en-US" sz="1600" i="1" baseline="30000" dirty="0" smtClean="0">
                <a:latin typeface="Times New Roman" panose="02020603050405020304" pitchFamily="18" charset="0"/>
                <a:cs typeface="Times New Roman" panose="02020603050405020304" pitchFamily="18" charset="0"/>
              </a:rPr>
              <a:t>t24149 / +</a:t>
            </a:r>
            <a:endParaRPr lang="en-US" sz="1600" i="1"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9566" y="5334000"/>
            <a:ext cx="2369834"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8874" y="4419600"/>
            <a:ext cx="2609126" cy="492443"/>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extent of genomic sequence that contains a sequence alteration</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805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descr="C:\Users\brushm\AppData\Roaming\PixelMetrics\CaptureWiz\Temp\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8037" y="1844040"/>
            <a:ext cx="2458403" cy="4529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Extrinsic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2" y="2529840"/>
            <a:ext cx="3288753"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t>
            </a:r>
            <a:r>
              <a:rPr lang="en-US" sz="1300" dirty="0" smtClean="0">
                <a:latin typeface="Times New Roman" panose="02020603050405020304" pitchFamily="18" charset="0"/>
                <a:cs typeface="Times New Roman" panose="02020603050405020304" pitchFamily="18" charset="0"/>
              </a:rPr>
              <a:t> all </a:t>
            </a:r>
            <a:r>
              <a:rPr lang="en-US" sz="1300" dirty="0" smtClean="0">
                <a:latin typeface="Times New Roman" panose="02020603050405020304" pitchFamily="18" charset="0"/>
                <a:cs typeface="Times New Roman" panose="02020603050405020304" pitchFamily="18" charset="0"/>
              </a:rPr>
              <a:t>genes in a cell or organism whose expression is transiently increased or decreased </a:t>
            </a:r>
            <a:r>
              <a:rPr lang="en-US" sz="1300" dirty="0" smtClean="0">
                <a:latin typeface="Times New Roman" panose="02020603050405020304" pitchFamily="18" charset="0"/>
                <a:cs typeface="Times New Roman" panose="02020603050405020304" pitchFamily="18" charset="0"/>
              </a:rPr>
              <a:t> through gene-specific interventions in </a:t>
            </a:r>
            <a:r>
              <a:rPr lang="en-US" sz="1300" dirty="0" smtClean="0">
                <a:latin typeface="Times New Roman" panose="02020603050405020304" pitchFamily="18" charset="0"/>
                <a:cs typeface="Times New Roman" panose="02020603050405020304" pitchFamily="18" charset="0"/>
              </a:rPr>
              <a:t>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611880"/>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whose expression is targeted by </a:t>
            </a:r>
            <a:r>
              <a:rPr lang="en-US" sz="1300" dirty="0" smtClean="0">
                <a:latin typeface="Times New Roman" panose="02020603050405020304" pitchFamily="18" charset="0"/>
                <a:cs typeface="Times New Roman" panose="02020603050405020304" pitchFamily="18" charset="0"/>
              </a:rPr>
              <a:t>gene-specific </a:t>
            </a:r>
            <a:r>
              <a:rPr lang="en-US" sz="1300" dirty="0" smtClean="0">
                <a:latin typeface="Times New Roman" panose="02020603050405020304" pitchFamily="18" charset="0"/>
                <a:cs typeface="Times New Roman" panose="02020603050405020304" pitchFamily="18" charset="0"/>
              </a:rPr>
              <a:t>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0" y="1747827"/>
            <a:ext cx="3304265"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or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33237" y="5898842"/>
            <a:ext cx="2914799"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genetic </a:t>
            </a:r>
            <a:r>
              <a:rPr lang="en-US" sz="1300" dirty="0" smtClean="0">
                <a:latin typeface="Times New Roman" panose="02020603050405020304" pitchFamily="18" charset="0"/>
                <a:cs typeface="Times New Roman" panose="02020603050405020304" pitchFamily="18" charset="0"/>
              </a:rPr>
              <a:t>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525802" y="1752600"/>
            <a:ext cx="3287526" cy="656590"/>
          </a:xfrm>
          <a:prstGeom prst="rect">
            <a:avLst/>
          </a:prstGeom>
        </p:spPr>
        <p:txBody>
          <a:bodyPr wrap="square">
            <a:spAutoFit/>
          </a:bodyPr>
          <a:lstStyle/>
          <a:p>
            <a:pPr algn="ctr">
              <a:lnSpc>
                <a:spcPts val="2200"/>
              </a:lnSpc>
            </a:pP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baseline="300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TL</a:t>
            </a:r>
            <a:r>
              <a:rPr lang="en-US" sz="1600" i="1" dirty="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endParaRPr lang="en-US" sz="1600" i="1" dirty="0" smtClean="0">
              <a:latin typeface="Times New Roman" panose="02020603050405020304" pitchFamily="18" charset="0"/>
              <a:cs typeface="Times New Roman" panose="02020603050405020304" pitchFamily="18" charset="0"/>
            </a:endParaRPr>
          </a:p>
          <a:p>
            <a:pPr algn="ctr">
              <a:lnSpc>
                <a:spcPts val="22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smtClean="0">
                <a:latin typeface="Times New Roman" panose="02020603050405020304" pitchFamily="18" charset="0"/>
                <a:cs typeface="Times New Roman" panose="02020603050405020304" pitchFamily="18" charset="0"/>
              </a:rPr>
              <a:t>; 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532720" y="2819400"/>
            <a:ext cx="3287526" cy="335989"/>
          </a:xfrm>
          <a:prstGeom prst="rect">
            <a:avLst/>
          </a:prstGeom>
        </p:spPr>
        <p:txBody>
          <a:bodyPr wrap="square">
            <a:spAutoFit/>
          </a:bodyPr>
          <a:lstStyle/>
          <a:p>
            <a:pPr algn="ctr">
              <a:lnSpc>
                <a:spcPts val="19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532720" y="3778811"/>
            <a:ext cx="3287526" cy="335989"/>
          </a:xfrm>
          <a:prstGeom prst="rect">
            <a:avLst/>
          </a:prstGeom>
        </p:spPr>
        <p:txBody>
          <a:bodyPr wrap="square">
            <a:spAutoFit/>
          </a:bodyPr>
          <a:lstStyle/>
          <a:p>
            <a:pPr algn="ctr">
              <a:lnSpc>
                <a:spcPts val="19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843584" y="6050498"/>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zic2a     </a:t>
            </a:r>
            <a:r>
              <a:rPr lang="en-US" sz="1600" dirty="0" smtClean="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cdkn1ca </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410200" y="4951611"/>
            <a:ext cx="3857624" cy="335989"/>
          </a:xfrm>
          <a:prstGeom prst="rect">
            <a:avLst/>
          </a:prstGeom>
        </p:spPr>
        <p:txBody>
          <a:bodyPr wrap="square">
            <a:spAutoFit/>
          </a:bodyPr>
          <a:lstStyle/>
          <a:p>
            <a:pPr algn="ctr">
              <a:lnSpc>
                <a:spcPts val="19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dirty="0">
              <a:latin typeface="Times New Roman" panose="02020603050405020304" pitchFamily="18" charset="0"/>
              <a:cs typeface="Times New Roman" panose="02020603050405020304" pitchFamily="18" charset="0"/>
            </a:endParaRPr>
          </a:p>
        </p:txBody>
      </p:sp>
      <p:sp>
        <p:nvSpPr>
          <p:cNvPr id="25" name="Rectangle 24"/>
          <p:cNvSpPr/>
          <p:nvPr/>
        </p:nvSpPr>
        <p:spPr>
          <a:xfrm>
            <a:off x="381000" y="4781008"/>
            <a:ext cx="2819400"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knockdown reagents in an experiment. </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6346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more complete and connected model of genetic variation relative to other data </a:t>
            </a:r>
            <a:r>
              <a:rPr lang="en-US" dirty="0" smtClean="0">
                <a:latin typeface="Times New Roman" panose="02020603050405020304" pitchFamily="18" charset="0"/>
                <a:cs typeface="Times New Roman" panose="02020603050405020304" pitchFamily="18" charset="0"/>
              </a:rPr>
              <a:t>models </a:t>
            </a:r>
            <a:r>
              <a:rPr lang="en-US" dirty="0" smtClean="0">
                <a:latin typeface="Times New Roman" panose="02020603050405020304" pitchFamily="18" charset="0"/>
                <a:cs typeface="Times New Roman" panose="02020603050405020304" pitchFamily="18" charset="0"/>
              </a:rPr>
              <a:t>– 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partonomic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or 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32726</TotalTime>
  <Words>3818</Words>
  <Application>Microsoft Office PowerPoint</Application>
  <PresentationFormat>On-screen Show (4:3)</PresentationFormat>
  <Paragraphs>392</Paragraphs>
  <Slides>28</Slides>
  <Notes>26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The Genotype Ontology</vt:lpstr>
      <vt:lpstr>GENO Overview</vt:lpstr>
      <vt:lpstr>PowerPoint Presentation</vt:lpstr>
      <vt:lpstr>GENO Overview</vt:lpstr>
      <vt:lpstr>PowerPoint Presentation</vt:lpstr>
      <vt:lpstr>The Core Genotype Partonomy</vt:lpstr>
      <vt:lpstr>PowerPoint Presentation</vt:lpstr>
      <vt:lpstr>Extrinsic Genotype Partonomy</vt:lpstr>
      <vt:lpstr>Summary</vt:lpstr>
      <vt:lpstr>Use Case 1: Phenotype Annotation Diversity</vt:lpstr>
      <vt:lpstr>Use Case 2: Phenotype Propagation</vt:lpstr>
      <vt:lpstr>Phenotype Propagation ‘Down’ an Intrinsic Genotype</vt:lpstr>
      <vt:lpstr>PowerPoint Presentation</vt:lpstr>
      <vt:lpstr>Phenotype Propagation ‘Down’ an Extrinsic Genotype</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Flybase</vt:lpstr>
      <vt:lpstr>Data Example: ZFIN</vt:lpstr>
      <vt:lpstr>Key Concepts for AGR Associations</vt:lpstr>
      <vt:lpstr>Key Concepts for AGR Associations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119</cp:revision>
  <dcterms:created xsi:type="dcterms:W3CDTF">2016-02-11T01:11:13Z</dcterms:created>
  <dcterms:modified xsi:type="dcterms:W3CDTF">2017-02-28T20:12:32Z</dcterms:modified>
</cp:coreProperties>
</file>